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72" r:id="rId9"/>
    <p:sldId id="263" r:id="rId10"/>
    <p:sldId id="271" r:id="rId11"/>
    <p:sldId id="274" r:id="rId12"/>
    <p:sldId id="268" r:id="rId13"/>
    <p:sldId id="273" r:id="rId14"/>
    <p:sldId id="275" r:id="rId15"/>
    <p:sldId id="269" r:id="rId16"/>
    <p:sldId id="270" r:id="rId17"/>
    <p:sldId id="276" r:id="rId18"/>
    <p:sldId id="264" r:id="rId19"/>
    <p:sldId id="277" r:id="rId20"/>
    <p:sldId id="278" r:id="rId21"/>
    <p:sldId id="279" r:id="rId22"/>
    <p:sldId id="280" r:id="rId23"/>
    <p:sldId id="267" r:id="rId24"/>
    <p:sldId id="281" r:id="rId25"/>
    <p:sldId id="282" r:id="rId26"/>
  </p:sldIdLst>
  <p:sldSz cx="9144000" cy="6858000" type="screen4x3"/>
  <p:notesSz cx="6799263" cy="98758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AA6A911-D659-402C-969A-19137FF5F005}">
          <p14:sldIdLst>
            <p14:sldId id="256"/>
            <p14:sldId id="257"/>
            <p14:sldId id="258"/>
            <p14:sldId id="259"/>
            <p14:sldId id="260"/>
            <p14:sldId id="266"/>
            <p14:sldId id="261"/>
            <p14:sldId id="272"/>
            <p14:sldId id="263"/>
            <p14:sldId id="271"/>
            <p14:sldId id="274"/>
            <p14:sldId id="268"/>
            <p14:sldId id="273"/>
            <p14:sldId id="275"/>
            <p14:sldId id="269"/>
            <p14:sldId id="270"/>
            <p14:sldId id="276"/>
            <p14:sldId id="264"/>
            <p14:sldId id="277"/>
            <p14:sldId id="278"/>
            <p14:sldId id="279"/>
            <p14:sldId id="280"/>
            <p14:sldId id="267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80" y="-78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49E44-2208-43E8-ABEA-B618A7D47849}" type="datetimeFigureOut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70D3-6D4A-4EB1-B6CE-4833156A4D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4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81C7-B2F1-4902-B982-7F2CF513C4DF}" type="datetimeFigureOut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45CA9-6589-46FD-AC24-F6E18119C6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84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0750" y="1414463"/>
            <a:ext cx="211138" cy="209550"/>
          </a:xfrm>
          <a:prstGeom prst="ellipse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2000" cap="rnd" cmpd="sng" algn="ctr">
            <a:solidFill>
              <a:schemeClr val="accent4">
                <a:lumMod val="5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rgbClr val="151515">
                <a:alpha val="60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301E8-A45B-453A-9A82-DB2327F76607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10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296F8-3BC6-48E4-B17B-5AEE12F11AEE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30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16118-CB47-4980-BD16-B9045A2C662D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91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1146175" y="1406525"/>
            <a:ext cx="7788275" cy="15875"/>
          </a:xfrm>
          <a:prstGeom prst="line">
            <a:avLst/>
          </a:prstGeom>
          <a:ln w="9525" cap="flat" cmpd="sng" algn="ctr">
            <a:solidFill>
              <a:srgbClr val="463E3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33DF6-3D14-4781-9267-32D76BC61521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6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58763" y="0"/>
            <a:ext cx="88820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58763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485775" y="1397000"/>
            <a:ext cx="211138" cy="209550"/>
          </a:xfrm>
          <a:prstGeom prst="ellipse">
            <a:avLst/>
          </a:prstGeom>
          <a:solidFill>
            <a:srgbClr val="BCD0BA">
              <a:alpha val="95000"/>
            </a:srgbClr>
          </a:solidFill>
          <a:ln w="2000" cap="rnd" cmpd="sng" algn="ctr">
            <a:solidFill>
              <a:schemeClr val="accent4">
                <a:lumMod val="5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755650" y="1284288"/>
            <a:ext cx="63500" cy="65087"/>
          </a:xfrm>
          <a:prstGeom prst="ellipse">
            <a:avLst/>
          </a:prstGeom>
          <a:noFill/>
          <a:ln w="12700" cap="rnd" cmpd="sng" algn="ctr">
            <a:solidFill>
              <a:srgbClr val="435E40">
                <a:alpha val="60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7"/>
          <p:cNvCxnSpPr/>
          <p:nvPr/>
        </p:nvCxnSpPr>
        <p:spPr>
          <a:xfrm>
            <a:off x="696913" y="2574925"/>
            <a:ext cx="8281987" cy="1588"/>
          </a:xfrm>
          <a:prstGeom prst="line">
            <a:avLst/>
          </a:prstGeom>
          <a:ln w="0" cap="flat" cmpd="sng" algn="ctr">
            <a:solidFill>
              <a:schemeClr val="accent4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2674144"/>
            <a:ext cx="7359228" cy="1509712"/>
          </a:xfrm>
        </p:spPr>
        <p:txBody>
          <a:bodyPr anchor="t"/>
          <a:lstStyle>
            <a:lvl1pPr marL="18288" indent="0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ED189-3947-4091-9B44-DC72ADC68C6A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6913" y="980728"/>
            <a:ext cx="8282399" cy="1487264"/>
          </a:xfrm>
        </p:spPr>
        <p:txBody>
          <a:bodyPr anchor="b"/>
          <a:lstStyle>
            <a:lvl1pPr algn="l">
              <a:lnSpc>
                <a:spcPts val="4500"/>
              </a:lnSpc>
              <a:buNone/>
              <a:defRPr sz="37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E1479-556A-4400-8F88-3413CD5DFFC4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5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E71B1-2651-4FB8-BF34-4E165C496B93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50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81BBE-7DA2-407D-AEF6-1BE54B9552C8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CD671-4D57-467A-8084-285A85372FFA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5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9AA8D-3AEA-49C7-A8A2-AD0469415223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26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C0438-03AE-409F-AC07-6C5824C4F3DA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7BA53-35AD-448F-8D08-25FB8535A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563" y="1055688"/>
            <a:ext cx="1125537" cy="1101725"/>
          </a:xfrm>
          <a:prstGeom prst="donut">
            <a:avLst>
              <a:gd name="adj" fmla="val 11833"/>
            </a:avLst>
          </a:prstGeom>
          <a:solidFill>
            <a:schemeClr val="accent2">
              <a:lumMod val="40000"/>
              <a:lumOff val="60000"/>
              <a:alpha val="57000"/>
            </a:schemeClr>
          </a:solidFill>
          <a:ln>
            <a:solidFill>
              <a:schemeClr val="accent2">
                <a:lumMod val="50000"/>
                <a:alpha val="21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625" y="0"/>
            <a:ext cx="84613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146175" y="274638"/>
            <a:ext cx="77882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146175" y="1447800"/>
            <a:ext cx="7788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</a:lstStyle>
          <a:p>
            <a:fld id="{6E6494FB-C7B3-444D-AE8C-B981935D4DD0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9BA4"/>
                </a:solidFill>
                <a:latin typeface="Gill Sans MT" pitchFamily="34" charset="0"/>
                <a:ea typeface="新細明體" charset="-120"/>
              </a:defRPr>
            </a:lvl1pPr>
          </a:lstStyle>
          <a:p>
            <a:fld id="{6527BA53-35AD-448F-8D08-25FB8535AF3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609600" y="0"/>
            <a:ext cx="730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26262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262626"/>
          </a:solidFill>
          <a:latin typeface="Gill Sans MT" pitchFamily="34" charset="0"/>
        </a:defRPr>
      </a:lvl9pPr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262626"/>
        </a:buClr>
        <a:buSzPct val="80000"/>
        <a:buFont typeface="Arial" charset="0"/>
        <a:buChar char="•"/>
        <a:defRPr sz="3200" kern="1200">
          <a:solidFill>
            <a:srgbClr val="373637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rgbClr val="262626"/>
        </a:buClr>
        <a:buFont typeface="Arial" charset="0"/>
        <a:buChar char="•"/>
        <a:defRPr sz="2800" kern="1200">
          <a:solidFill>
            <a:srgbClr val="373637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373637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373637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373637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1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Wiki3C: Exploiting Wikipedia for Context-aware Concept Categorization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1752600"/>
          </a:xfrm>
        </p:spPr>
        <p:txBody>
          <a:bodyPr/>
          <a:lstStyle/>
          <a:p>
            <a:r>
              <a:rPr lang="en-US" altLang="zh-TW" dirty="0" smtClean="0"/>
              <a:t>Date: 2014/03/04</a:t>
            </a:r>
          </a:p>
          <a:p>
            <a:r>
              <a:rPr lang="en-US" altLang="zh-TW" dirty="0" smtClean="0"/>
              <a:t>Author: Peng Jiang, </a:t>
            </a:r>
            <a:r>
              <a:rPr lang="en-US" altLang="zh-TW" dirty="0" err="1" smtClean="0"/>
              <a:t>Huiman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Hou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Lijiang</a:t>
            </a:r>
            <a:r>
              <a:rPr lang="en-US" altLang="zh-TW" dirty="0" smtClean="0"/>
              <a:t> Chen, </a:t>
            </a:r>
            <a:r>
              <a:rPr lang="en-US" altLang="zh-TW" dirty="0" err="1" smtClean="0"/>
              <a:t>Shimin</a:t>
            </a:r>
            <a:r>
              <a:rPr lang="en-US" altLang="zh-TW" dirty="0" smtClean="0"/>
              <a:t> 	  Chen, </a:t>
            </a:r>
            <a:r>
              <a:rPr lang="en-US" altLang="zh-TW" dirty="0" err="1" smtClean="0"/>
              <a:t>Conglei</a:t>
            </a:r>
            <a:r>
              <a:rPr lang="en-US" altLang="zh-TW" dirty="0" smtClean="0"/>
              <a:t> Yao, </a:t>
            </a:r>
            <a:r>
              <a:rPr lang="en-US" altLang="zh-TW" dirty="0" err="1" smtClean="0"/>
              <a:t>Chengkai</a:t>
            </a:r>
            <a:r>
              <a:rPr lang="en-US" altLang="zh-TW" dirty="0" smtClean="0"/>
              <a:t> Li, Min Wang</a:t>
            </a:r>
          </a:p>
          <a:p>
            <a:r>
              <a:rPr lang="en-US" altLang="zh-TW" dirty="0" smtClean="0"/>
              <a:t>Source: WSDM’ 13</a:t>
            </a:r>
          </a:p>
          <a:p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Speaker: Yi-</a:t>
            </a:r>
            <a:r>
              <a:rPr lang="en-US" altLang="zh-TW" dirty="0" err="1" smtClean="0"/>
              <a:t>Hsuan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Yeh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53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Child Article </a:t>
            </a:r>
            <a:r>
              <a:rPr lang="en-US" altLang="zh-TW" dirty="0" smtClean="0"/>
              <a:t>Selection </a:t>
            </a:r>
            <a:r>
              <a:rPr lang="en-US" altLang="zh-TW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71600" y="1628800"/>
            <a:ext cx="2736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Category: “Film characters”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971600" y="2414330"/>
            <a:ext cx="3528392" cy="426571"/>
            <a:chOff x="971600" y="2414330"/>
            <a:chExt cx="3528392" cy="426571"/>
          </a:xfrm>
        </p:grpSpPr>
        <p:sp>
          <p:nvSpPr>
            <p:cNvPr id="6" name="平行四邊形 5"/>
            <p:cNvSpPr/>
            <p:nvPr/>
          </p:nvSpPr>
          <p:spPr>
            <a:xfrm>
              <a:off x="971600" y="2414330"/>
              <a:ext cx="2664296" cy="426571"/>
            </a:xfrm>
            <a:prstGeom prst="parallelogram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Blade (comic) </a:t>
              </a:r>
              <a:endParaRPr lang="zh-TW" altLang="en-US" dirty="0"/>
            </a:p>
          </p:txBody>
        </p:sp>
        <p:sp>
          <p:nvSpPr>
            <p:cNvPr id="9" name="直線圖說文字 1 8"/>
            <p:cNvSpPr/>
            <p:nvPr/>
          </p:nvSpPr>
          <p:spPr>
            <a:xfrm>
              <a:off x="3923928" y="2414330"/>
              <a:ext cx="576064" cy="426571"/>
            </a:xfrm>
            <a:prstGeom prst="borderCallout1">
              <a:avLst>
                <a:gd name="adj1" fmla="val 49949"/>
                <a:gd name="adj2" fmla="val 2709"/>
                <a:gd name="adj3" fmla="val 51452"/>
                <a:gd name="adj4" fmla="val -590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15</a:t>
              </a:r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971938" y="5005333"/>
            <a:ext cx="3528392" cy="426571"/>
            <a:chOff x="971600" y="2414330"/>
            <a:chExt cx="3528392" cy="426571"/>
          </a:xfrm>
        </p:grpSpPr>
        <p:sp>
          <p:nvSpPr>
            <p:cNvPr id="12" name="平行四邊形 11"/>
            <p:cNvSpPr/>
            <p:nvPr/>
          </p:nvSpPr>
          <p:spPr>
            <a:xfrm>
              <a:off x="971600" y="2414330"/>
              <a:ext cx="2664296" cy="426571"/>
            </a:xfrm>
            <a:prstGeom prst="parallelogram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Banshee (comic) </a:t>
              </a:r>
              <a:endParaRPr lang="zh-TW" altLang="en-US" dirty="0"/>
            </a:p>
          </p:txBody>
        </p:sp>
        <p:sp>
          <p:nvSpPr>
            <p:cNvPr id="13" name="直線圖說文字 1 12"/>
            <p:cNvSpPr/>
            <p:nvPr/>
          </p:nvSpPr>
          <p:spPr>
            <a:xfrm>
              <a:off x="3923928" y="2414330"/>
              <a:ext cx="576064" cy="426571"/>
            </a:xfrm>
            <a:prstGeom prst="borderCallout1">
              <a:avLst>
                <a:gd name="adj1" fmla="val 49949"/>
                <a:gd name="adj2" fmla="val 2709"/>
                <a:gd name="adj3" fmla="val 51452"/>
                <a:gd name="adj4" fmla="val -590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18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971600" y="4293096"/>
            <a:ext cx="3528392" cy="426571"/>
            <a:chOff x="971600" y="2414330"/>
            <a:chExt cx="3528392" cy="426571"/>
          </a:xfrm>
        </p:grpSpPr>
        <p:sp>
          <p:nvSpPr>
            <p:cNvPr id="15" name="平行四邊形 14"/>
            <p:cNvSpPr/>
            <p:nvPr/>
          </p:nvSpPr>
          <p:spPr>
            <a:xfrm>
              <a:off x="971600" y="2414330"/>
              <a:ext cx="2664296" cy="426571"/>
            </a:xfrm>
            <a:prstGeom prst="parallelogram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Captain America </a:t>
              </a:r>
              <a:endParaRPr lang="zh-TW" altLang="en-US" dirty="0"/>
            </a:p>
          </p:txBody>
        </p:sp>
        <p:sp>
          <p:nvSpPr>
            <p:cNvPr id="16" name="直線圖說文字 1 15"/>
            <p:cNvSpPr/>
            <p:nvPr/>
          </p:nvSpPr>
          <p:spPr>
            <a:xfrm>
              <a:off x="3923928" y="2414330"/>
              <a:ext cx="576064" cy="426571"/>
            </a:xfrm>
            <a:prstGeom prst="borderCallout1">
              <a:avLst>
                <a:gd name="adj1" fmla="val 49949"/>
                <a:gd name="adj2" fmla="val 2709"/>
                <a:gd name="adj3" fmla="val 51452"/>
                <a:gd name="adj4" fmla="val -590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23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971938" y="3148406"/>
            <a:ext cx="3528392" cy="714603"/>
            <a:chOff x="971600" y="2414330"/>
            <a:chExt cx="3528392" cy="426571"/>
          </a:xfrm>
        </p:grpSpPr>
        <p:sp>
          <p:nvSpPr>
            <p:cNvPr id="18" name="平行四邊形 17"/>
            <p:cNvSpPr/>
            <p:nvPr/>
          </p:nvSpPr>
          <p:spPr>
            <a:xfrm>
              <a:off x="971600" y="2414330"/>
              <a:ext cx="2664296" cy="426571"/>
            </a:xfrm>
            <a:prstGeom prst="parallelogram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Ghost Rider</a:t>
              </a:r>
            </a:p>
            <a:p>
              <a:pPr algn="ctr"/>
              <a:r>
                <a:rPr lang="en-US" altLang="zh-TW" dirty="0" smtClean="0"/>
                <a:t> (Johnny Blaze) </a:t>
              </a:r>
              <a:endParaRPr lang="zh-TW" altLang="en-US" dirty="0"/>
            </a:p>
          </p:txBody>
        </p:sp>
        <p:sp>
          <p:nvSpPr>
            <p:cNvPr id="19" name="直線圖說文字 1 18"/>
            <p:cNvSpPr/>
            <p:nvPr/>
          </p:nvSpPr>
          <p:spPr>
            <a:xfrm>
              <a:off x="3923928" y="2414330"/>
              <a:ext cx="576064" cy="426571"/>
            </a:xfrm>
            <a:prstGeom prst="borderCallout1">
              <a:avLst>
                <a:gd name="adj1" fmla="val 49949"/>
                <a:gd name="adj2" fmla="val 2709"/>
                <a:gd name="adj3" fmla="val 51452"/>
                <a:gd name="adj4" fmla="val -590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8</a:t>
              </a:r>
              <a:endParaRPr lang="zh-TW" altLang="en-US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6228184" y="1628800"/>
            <a:ext cx="266984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Assume:</a:t>
            </a:r>
          </a:p>
          <a:p>
            <a:r>
              <a:rPr lang="en-US" altLang="zh-TW" sz="2000" dirty="0" smtClean="0"/>
              <a:t>     K: 2</a:t>
            </a:r>
          </a:p>
          <a:p>
            <a:r>
              <a:rPr lang="en-US" altLang="zh-TW" sz="2000" dirty="0" smtClean="0"/>
              <a:t>     Link threshold: 10</a:t>
            </a: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755576" y="3212976"/>
            <a:ext cx="3960440" cy="65003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4498868" y="2708920"/>
            <a:ext cx="1081243" cy="1728193"/>
            <a:chOff x="4498868" y="2708920"/>
            <a:chExt cx="1081243" cy="1728193"/>
          </a:xfrm>
        </p:grpSpPr>
        <p:grpSp>
          <p:nvGrpSpPr>
            <p:cNvPr id="8" name="群組 7"/>
            <p:cNvGrpSpPr/>
            <p:nvPr/>
          </p:nvGrpSpPr>
          <p:grpSpPr>
            <a:xfrm>
              <a:off x="4498868" y="2708920"/>
              <a:ext cx="507387" cy="1728193"/>
              <a:chOff x="4498868" y="2708920"/>
              <a:chExt cx="507387" cy="1728193"/>
            </a:xfrm>
          </p:grpSpPr>
          <p:cxnSp>
            <p:nvCxnSpPr>
              <p:cNvPr id="33" name="直線接點 32"/>
              <p:cNvCxnSpPr/>
              <p:nvPr/>
            </p:nvCxnSpPr>
            <p:spPr>
              <a:xfrm flipV="1">
                <a:off x="4498868" y="4437112"/>
                <a:ext cx="503718" cy="1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V="1">
                <a:off x="4502537" y="2708920"/>
                <a:ext cx="503718" cy="1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5002586" y="2708920"/>
                <a:ext cx="3669" cy="172819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7" name="文字方塊 36"/>
            <p:cNvSpPr txBox="1"/>
            <p:nvPr/>
          </p:nvSpPr>
          <p:spPr>
            <a:xfrm>
              <a:off x="5027552" y="3368715"/>
              <a:ext cx="552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0.8</a:t>
              </a:r>
              <a:endParaRPr lang="zh-TW" altLang="en-US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498868" y="2556638"/>
            <a:ext cx="1657308" cy="2528547"/>
            <a:chOff x="4498868" y="2556638"/>
            <a:chExt cx="1657308" cy="2528547"/>
          </a:xfrm>
        </p:grpSpPr>
        <p:cxnSp>
          <p:nvCxnSpPr>
            <p:cNvPr id="25" name="直線接點 24"/>
            <p:cNvCxnSpPr/>
            <p:nvPr/>
          </p:nvCxnSpPr>
          <p:spPr>
            <a:xfrm flipV="1">
              <a:off x="4498868" y="2564905"/>
              <a:ext cx="10092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508104" y="2556638"/>
              <a:ext cx="0" cy="2528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5580112" y="365163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0.5</a:t>
              </a:r>
              <a:endParaRPr lang="zh-TW" altLang="en-US" sz="1600" dirty="0"/>
            </a:p>
          </p:txBody>
        </p:sp>
        <p:cxnSp>
          <p:nvCxnSpPr>
            <p:cNvPr id="39" name="直線接點 38"/>
            <p:cNvCxnSpPr/>
            <p:nvPr/>
          </p:nvCxnSpPr>
          <p:spPr>
            <a:xfrm flipV="1">
              <a:off x="4498868" y="5085184"/>
              <a:ext cx="10092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4502537" y="4653136"/>
            <a:ext cx="2085687" cy="648072"/>
            <a:chOff x="4502537" y="4653136"/>
            <a:chExt cx="2085687" cy="648072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4502537" y="4653136"/>
              <a:ext cx="150962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4502537" y="5301208"/>
              <a:ext cx="1509623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6012160" y="4653136"/>
              <a:ext cx="0" cy="64807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6012160" y="483605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7571"/>
              </p:ext>
            </p:extLst>
          </p:nvPr>
        </p:nvGraphicFramePr>
        <p:xfrm>
          <a:off x="6732240" y="3021124"/>
          <a:ext cx="2016224" cy="206406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296144"/>
                <a:gridCol w="720080"/>
              </a:tblGrid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Blade (comic)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Captain America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Banshee (comic)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9" name="直線接點 48"/>
          <p:cNvCxnSpPr/>
          <p:nvPr/>
        </p:nvCxnSpPr>
        <p:spPr>
          <a:xfrm flipV="1">
            <a:off x="823300" y="4893601"/>
            <a:ext cx="3960440" cy="65003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668485" y="5703574"/>
                <a:ext cx="28396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h𝑒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𝑜𝑓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𝑙𝑖𝑛𝑘𝑠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h𝑎𝑣𝑒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85" y="5703574"/>
                <a:ext cx="28396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16738" b="-1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5666639" y="5206897"/>
                <a:ext cx="1694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𝑟𝑒𝑙𝑎𝑡𝑒𝑑𝑛𝑒𝑠𝑠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639" y="5206897"/>
                <a:ext cx="169496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3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Child Article Selection </a:t>
            </a:r>
            <a:r>
              <a:rPr lang="en-US" altLang="zh-TW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relatedness between a concept and filtered child articles: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250" y="3356992"/>
            <a:ext cx="7560840" cy="10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508104" y="3356992"/>
            <a:ext cx="2736304" cy="10875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56786" y="462825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If the number of filtered child articles less then 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 bwMode="auto">
              <a:xfrm>
                <a:off x="857881" y="5085184"/>
                <a:ext cx="77882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8257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262626"/>
                  </a:buClr>
                  <a:buSzPct val="80000"/>
                  <a:buFont typeface="Arial" charset="0"/>
                  <a:buChar char="•"/>
                  <a:defRPr sz="32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36538" algn="l" rtl="0" eaLnBrk="1" fontAlgn="base" hangingPunct="1">
                  <a:spcBef>
                    <a:spcPts val="550"/>
                  </a:spcBef>
                  <a:spcAft>
                    <a:spcPct val="0"/>
                  </a:spcAft>
                  <a:buClr>
                    <a:srgbClr val="262626"/>
                  </a:buClr>
                  <a:buFont typeface="Arial" charset="0"/>
                  <a:buChar char="•"/>
                  <a:defRPr sz="28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4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1730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4pPr>
                <a:lvl5pPr marL="1296988" indent="-182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i="1" smtClean="0">
                        <a:latin typeface="Cambria Math"/>
                      </a:rPr>
                      <m:t>𝑐𝑜𝑛𝑐𝑒𝑝𝑡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𝑓𝑖𝑙𝑡𝑒𝑟𝑒𝑑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𝑐h𝑖𝑙𝑑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𝑎𝑟𝑡𝑖𝑐𝑙𝑒</m:t>
                    </m:r>
                  </m:oMath>
                </a14:m>
                <a:r>
                  <a:rPr lang="en-US" altLang="zh-TW" sz="20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𝑡h𝑒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𝑛𝑢𝑚𝑒𝑟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𝑜𝑓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𝑓𝑖𝑙𝑡𝑒𝑟𝑒𝑑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𝑐h𝑖𝑙𝑑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𝑎𝑟𝑡𝑖𝑐𝑙𝑒</m:t>
                    </m:r>
                  </m:oMath>
                </a14:m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rgbClr val="C00000"/>
                        </a:solidFill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altLang="zh-TW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𝒓𝒆𝒍𝒂𝒕𝒆𝒅𝒏𝒆𝒔𝒔</m:t>
                    </m:r>
                    <m:r>
                      <a:rPr lang="en-US" altLang="zh-TW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𝒇𝒖𝒏𝒄𝒕𝒊𝒐𝒏</m:t>
                    </m:r>
                  </m:oMath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81" y="5085184"/>
                <a:ext cx="7788275" cy="1584176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980" y="5731515"/>
            <a:ext cx="2083176" cy="4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Split Article </a:t>
            </a:r>
            <a:r>
              <a:rPr lang="en-US" altLang="zh-TW" dirty="0" smtClean="0"/>
              <a:t>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6175" y="1447800"/>
            <a:ext cx="7788275" cy="1674001"/>
          </a:xfrm>
        </p:spPr>
        <p:txBody>
          <a:bodyPr/>
          <a:lstStyle/>
          <a:p>
            <a:r>
              <a:rPr lang="en-US" altLang="zh-TW" dirty="0" smtClean="0"/>
              <a:t>Select </a:t>
            </a:r>
            <a:r>
              <a:rPr lang="en-US" altLang="zh-TW" dirty="0"/>
              <a:t>the split article with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C00000"/>
                </a:solidFill>
              </a:rPr>
              <a:t>maximum </a:t>
            </a:r>
            <a:r>
              <a:rPr lang="en-US" altLang="zh-TW" dirty="0">
                <a:solidFill>
                  <a:srgbClr val="C00000"/>
                </a:solidFill>
              </a:rPr>
              <a:t>relatedness</a:t>
            </a:r>
            <a:r>
              <a:rPr lang="en-US" altLang="zh-TW" dirty="0"/>
              <a:t> with </a:t>
            </a:r>
            <a:r>
              <a:rPr lang="en-US" altLang="zh-TW" dirty="0" smtClean="0"/>
              <a:t>concept </a:t>
            </a:r>
            <a:r>
              <a:rPr lang="en-US" altLang="zh-TW" dirty="0"/>
              <a:t>to </a:t>
            </a:r>
            <a:r>
              <a:rPr lang="en-US" altLang="zh-TW" dirty="0" smtClean="0"/>
              <a:t>represent the category.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630665"/>
            <a:ext cx="1676197" cy="6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8589" y="3611498"/>
            <a:ext cx="258214" cy="6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6803" y="3628714"/>
            <a:ext cx="2003563" cy="8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/>
              <p:cNvSpPr txBox="1">
                <a:spLocks/>
              </p:cNvSpPr>
              <p:nvPr/>
            </p:nvSpPr>
            <p:spPr bwMode="auto">
              <a:xfrm>
                <a:off x="832052" y="5226496"/>
                <a:ext cx="7788275" cy="116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8257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262626"/>
                  </a:buClr>
                  <a:buSzPct val="80000"/>
                  <a:buFont typeface="Arial" charset="0"/>
                  <a:buChar char="•"/>
                  <a:defRPr sz="32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36538" algn="l" rtl="0" eaLnBrk="1" fontAlgn="base" hangingPunct="1">
                  <a:spcBef>
                    <a:spcPts val="550"/>
                  </a:spcBef>
                  <a:spcAft>
                    <a:spcPct val="0"/>
                  </a:spcAft>
                  <a:buClr>
                    <a:srgbClr val="262626"/>
                  </a:buClr>
                  <a:buFont typeface="Arial" charset="0"/>
                  <a:buChar char="•"/>
                  <a:defRPr sz="28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4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1730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4pPr>
                <a:lvl5pPr marL="1296988" indent="-182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i="1" smtClean="0">
                        <a:latin typeface="Cambria Math"/>
                      </a:rPr>
                      <m:t>𝑐𝑜𝑛𝑐𝑒𝑝𝑡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𝑠𝑝𝑙𝑖𝑡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𝑎𝑟𝑡𝑖𝑐𝑙𝑒</m:t>
                    </m:r>
                  </m:oMath>
                </a14:m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rgbClr val="C00000"/>
                        </a:solidFill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altLang="zh-TW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altLang="zh-TW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TW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000" b="1" i="1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altLang="zh-TW" sz="2000" b="1" i="1">
                        <a:solidFill>
                          <a:srgbClr val="C00000"/>
                        </a:solidFill>
                        <a:latin typeface="Cambria Math"/>
                      </a:rPr>
                      <m:t>𝒓𝒆𝒍𝒂𝒕𝒆𝒅𝒏𝒆𝒔𝒔</m:t>
                    </m:r>
                    <m:r>
                      <a:rPr lang="en-US" altLang="zh-TW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000" b="1" i="1">
                        <a:solidFill>
                          <a:srgbClr val="C00000"/>
                        </a:solidFill>
                        <a:latin typeface="Cambria Math"/>
                      </a:rPr>
                      <m:t>𝒇𝒖𝒏𝒄𝒕𝒊𝒐𝒏</m:t>
                    </m:r>
                  </m:oMath>
                </a14:m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52" y="5226496"/>
                <a:ext cx="7788275" cy="1163216"/>
              </a:xfrm>
              <a:prstGeom prst="rect">
                <a:avLst/>
              </a:prstGeom>
              <a:blipFill rotWithShape="0">
                <a:blip r:embed="rId5"/>
                <a:stretch>
                  <a:fillRect b="-52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Compute Relatedness</a:t>
            </a:r>
            <a:br>
              <a:rPr lang="en-US" altLang="zh-TW" dirty="0" smtClean="0"/>
            </a:br>
            <a:r>
              <a:rPr lang="en-US" altLang="zh-TW" dirty="0" smtClean="0"/>
              <a:t>- Basic Model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relatedness measuring is based on the comparison of </a:t>
            </a:r>
            <a:r>
              <a:rPr lang="en-US" altLang="zh-TW" dirty="0">
                <a:solidFill>
                  <a:srgbClr val="C00000"/>
                </a:solidFill>
              </a:rPr>
              <a:t>link</a:t>
            </a:r>
            <a:r>
              <a:rPr lang="en-US" altLang="zh-TW" dirty="0"/>
              <a:t> structures in Wikipedia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</a:t>
            </a:r>
            <a:r>
              <a:rPr lang="en-US" altLang="zh-TW" dirty="0" smtClean="0"/>
              <a:t>.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altLang="zh-TW" dirty="0" err="1" smtClean="0"/>
              <a:t>Inlink</a:t>
            </a:r>
            <a:r>
              <a:rPr lang="en-US" altLang="zh-TW" dirty="0" smtClean="0"/>
              <a:t> (incoming link)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altLang="zh-TW" dirty="0" smtClean="0"/>
              <a:t>Outlink (outgoing link)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581128"/>
            <a:ext cx="4176464" cy="1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Compute </a:t>
            </a:r>
            <a:r>
              <a:rPr lang="en-US" altLang="zh-TW" dirty="0" smtClean="0"/>
              <a:t>Relatedness </a:t>
            </a:r>
            <a:r>
              <a:rPr lang="en-US" altLang="zh-TW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- Basic Model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剪去單一角落矩形 4"/>
          <p:cNvSpPr/>
          <p:nvPr/>
        </p:nvSpPr>
        <p:spPr>
          <a:xfrm>
            <a:off x="2008667" y="2441170"/>
            <a:ext cx="945503" cy="1584176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2126" y="2288325"/>
            <a:ext cx="2736304" cy="95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7584" y="1964525"/>
                <a:ext cx="3307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concept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Wikipedia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>
                            <a:ea typeface="Cambria Math" panose="02040503050406030204" pitchFamily="18" charset="0"/>
                          </a:rPr>
                          <m:t>article</m:t>
                        </m:r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zh-TW" alt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64525"/>
                <a:ext cx="330767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030" r="-129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剪去單一角落矩形 7"/>
          <p:cNvSpPr/>
          <p:nvPr/>
        </p:nvSpPr>
        <p:spPr>
          <a:xfrm>
            <a:off x="2008665" y="5085181"/>
            <a:ext cx="945503" cy="1584176"/>
          </a:xfrm>
          <a:prstGeom prst="snip1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61608" y="4553404"/>
                <a:ext cx="2839619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00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i="0" smtClean="0">
                          <a:latin typeface="Cambria Math" panose="02040503050406030204" pitchFamily="18" charset="0"/>
                        </a:rPr>
                        <m:t>filtered</m:t>
                      </m:r>
                      <m:r>
                        <a:rPr lang="en-US" altLang="zh-TW" sz="200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i="0" smtClean="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US" altLang="zh-TW" sz="200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i="0" smtClean="0">
                          <a:latin typeface="Cambria Math" panose="02040503050406030204" pitchFamily="18" charset="0"/>
                        </a:rPr>
                        <m:t>article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08" y="4553404"/>
                <a:ext cx="2839619" cy="424796"/>
              </a:xfrm>
              <a:prstGeom prst="rect">
                <a:avLst/>
              </a:prstGeom>
              <a:blipFill rotWithShape="0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31840" y="2817759"/>
                <a:ext cx="28803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+mj-lt"/>
                  </a:rPr>
                  <a:t>Inlink and outlink articles</a:t>
                </a:r>
                <a:endParaRPr lang="en-US" altLang="zh-TW" sz="20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1, 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3, 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4, 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817759"/>
                <a:ext cx="288032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12" t="-3968" r="-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92539" y="5646436"/>
                <a:ext cx="2869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2, 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3, 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5,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6, 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8,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39" y="5646436"/>
                <a:ext cx="286958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729807" y="4025346"/>
                <a:ext cx="18002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07" y="4025346"/>
                <a:ext cx="1800200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向右箭號 37"/>
          <p:cNvSpPr/>
          <p:nvPr/>
        </p:nvSpPr>
        <p:spPr>
          <a:xfrm>
            <a:off x="6012160" y="4221088"/>
            <a:ext cx="504056" cy="33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Compute Relatedness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Probabilistic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6175" y="1484784"/>
            <a:ext cx="7788275" cy="4763616"/>
          </a:xfrm>
        </p:spPr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epresent </a:t>
            </a:r>
            <a:r>
              <a:rPr lang="en-US" altLang="zh-TW" dirty="0"/>
              <a:t>a concept </a:t>
            </a:r>
            <a:r>
              <a:rPr lang="en-US" altLang="zh-TW" i="1" dirty="0"/>
              <a:t>t </a:t>
            </a:r>
            <a:r>
              <a:rPr lang="en-US" altLang="zh-TW" dirty="0"/>
              <a:t>as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C00000"/>
                </a:solidFill>
              </a:rPr>
              <a:t>probability </a:t>
            </a:r>
            <a:r>
              <a:rPr lang="en-US" altLang="zh-TW" dirty="0">
                <a:solidFill>
                  <a:srgbClr val="C00000"/>
                </a:solidFill>
              </a:rPr>
              <a:t>distribution over links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1201" y="2708920"/>
            <a:ext cx="4601633" cy="8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005064"/>
            <a:ext cx="3290664" cy="11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內容版面配置區 2"/>
              <p:cNvSpPr txBox="1">
                <a:spLocks/>
              </p:cNvSpPr>
              <p:nvPr/>
            </p:nvSpPr>
            <p:spPr bwMode="auto">
              <a:xfrm>
                <a:off x="857878" y="4869160"/>
                <a:ext cx="77882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8257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262626"/>
                  </a:buClr>
                  <a:buSzPct val="80000"/>
                  <a:buFont typeface="Arial" charset="0"/>
                  <a:buChar char="•"/>
                  <a:defRPr sz="32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36538" algn="l" rtl="0" eaLnBrk="1" fontAlgn="base" hangingPunct="1">
                  <a:spcBef>
                    <a:spcPts val="550"/>
                  </a:spcBef>
                  <a:spcAft>
                    <a:spcPct val="0"/>
                  </a:spcAft>
                  <a:buClr>
                    <a:srgbClr val="262626"/>
                  </a:buClr>
                  <a:buFont typeface="Arial" charset="0"/>
                  <a:buChar char="•"/>
                  <a:defRPr sz="28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4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1730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4pPr>
                <a:lvl5pPr marL="1296988" indent="-1825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04040"/>
                  </a:buClr>
                  <a:buFont typeface="Arial" charset="0"/>
                  <a:buChar char="•"/>
                  <a:defRPr sz="2000" kern="1200">
                    <a:solidFill>
                      <a:srgbClr val="373637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i="1" smtClean="0">
                        <a:latin typeface="Cambria Math"/>
                      </a:rPr>
                      <m:t>𝑐𝑜𝑛𝑐𝑒𝑝𝑡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𝑡h𝑒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𝑛𝑢𝑚𝑏𝑒𝑟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𝑜𝑓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𝑙𝑖𝑛𝑘𝑠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𝑖𝑛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0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𝑙𝑖𝑛𝑘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;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𝑡h𝑒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𝑛𝑢𝑚𝑒𝑟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𝑜𝑓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link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𝑎𝑝𝑝𝑒𝑎𝑟𝑠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𝑖𝑛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𝑡h𝑒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𝑎𝑟𝑡𝑖𝑐𝑙𝑒</m:t>
                    </m:r>
                  </m:oMath>
                </a14:m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r>
                      <a:rPr lang="zh-TW" altLang="en-US" sz="2000" b="0" i="1" smtClean="0">
                        <a:latin typeface="Cambria Math"/>
                      </a:rPr>
                      <m:t>𝜇</m:t>
                    </m:r>
                    <m:r>
                      <a:rPr lang="en-US" altLang="zh-TW" sz="2000" b="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𝑝𝑎𝑟𝑎𝑚𝑒𝑡𝑒𝑟</m:t>
                    </m:r>
                  </m:oMath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𝐶</m:t>
                    </m:r>
                    <m:r>
                      <a:rPr lang="en-US" altLang="zh-TW" sz="2000" b="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𝑡h𝑒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𝑠𝑒𝑡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𝑐𝑎𝑡𝑒𝑔𝑜𝑟𝑖𝑒𝑠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𝑡h𝑎𝑡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𝑏𝑒𝑙𝑜𝑛𝑠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𝑡𝑜</m:t>
                    </m:r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78" y="4869160"/>
                <a:ext cx="7788275" cy="1584176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2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Compute Relatedness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Probabilistic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剪去單一角落矩形 4"/>
          <p:cNvSpPr/>
          <p:nvPr/>
        </p:nvSpPr>
        <p:spPr>
          <a:xfrm>
            <a:off x="1387415" y="2075190"/>
            <a:ext cx="945503" cy="1584176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圓角矩形 5"/>
              <p:cNvSpPr/>
              <p:nvPr/>
            </p:nvSpPr>
            <p:spPr>
              <a:xfrm>
                <a:off x="1387417" y="4365104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圓角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17" y="4365104"/>
                <a:ext cx="1152128" cy="5760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圓角矩形 6"/>
              <p:cNvSpPr/>
              <p:nvPr/>
            </p:nvSpPr>
            <p:spPr>
              <a:xfrm>
                <a:off x="1400467" y="5093568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圓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67" y="5093568"/>
                <a:ext cx="1152128" cy="5760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圓角矩形 7"/>
              <p:cNvSpPr/>
              <p:nvPr/>
            </p:nvSpPr>
            <p:spPr>
              <a:xfrm>
                <a:off x="1400467" y="5795730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圓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67" y="5795730"/>
                <a:ext cx="1152128" cy="5760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813810" y="1697866"/>
            <a:ext cx="209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concept t </a:t>
            </a:r>
            <a:endParaRPr lang="zh-TW" altLang="en-US" sz="2000" i="1" dirty="0">
              <a:latin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95599" y="2980709"/>
            <a:ext cx="72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10 / 2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332918" y="2182912"/>
            <a:ext cx="235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Number of </a:t>
            </a:r>
          </a:p>
          <a:p>
            <a:pPr algn="ctr"/>
            <a:r>
              <a:rPr lang="en-US" altLang="zh-TW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all link /  link ”US”</a:t>
            </a:r>
            <a:endParaRPr lang="zh-TW" altLang="en-US" sz="2000" i="1" dirty="0">
              <a:latin typeface="Cambria Math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65248" y="4468470"/>
            <a:ext cx="99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100 / 20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765248" y="5196934"/>
            <a:ext cx="101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120 / 30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754318" y="5899096"/>
            <a:ext cx="10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80 / 10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17123" y="3888794"/>
            <a:ext cx="209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’s categories</a:t>
            </a:r>
            <a:endParaRPr lang="zh-TW" altLang="en-US" sz="20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73216" y="1875135"/>
                <a:ext cx="2669841" cy="101566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Assume:</a:t>
                </a:r>
              </a:p>
              <a:p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link: “US”</a:t>
                </a:r>
              </a:p>
              <a:p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TW" sz="2000" dirty="0" smtClean="0"/>
                  <a:t>: 1000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16" y="1875135"/>
                <a:ext cx="266984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0" t="-1765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075498" y="3165375"/>
                <a:ext cx="3744974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𝑈𝑆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20+30+10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100+120+80</m:t>
                          </m:r>
                        </m:den>
                      </m:f>
                      <m:r>
                        <a:rPr lang="en-US" altLang="zh-TW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98" y="3165375"/>
                <a:ext cx="3744974" cy="6756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292080" y="4299193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𝑈𝑆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altLang="zh-TW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9193"/>
                <a:ext cx="2808312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227898" y="5109374"/>
                <a:ext cx="3744974" cy="879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𝑈𝑆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2+1000∗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10+1000</m:t>
                          </m:r>
                        </m:den>
                      </m:f>
                      <m:r>
                        <a:rPr lang="en-US" altLang="zh-TW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898" y="5109374"/>
                <a:ext cx="3744974" cy="8790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17123" y="4299193"/>
            <a:ext cx="1837195" cy="229815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10712" y="62684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12" y="6268428"/>
                <a:ext cx="288032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Compute Relatedness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Probabilistic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rgbClr val="C00000"/>
                    </a:solidFill>
                  </a:rPr>
                  <a:t>KL-divergence</a:t>
                </a:r>
              </a:p>
              <a:p>
                <a:pPr lvl="1"/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𝑡𝑖</m:t>
                    </m:r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𝑡𝑗</m:t>
                    </m:r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are </a:t>
                </a:r>
                <a:r>
                  <a:rPr lang="en-US" altLang="zh-TW" dirty="0" smtClean="0"/>
                  <a:t>the </a:t>
                </a:r>
                <a:r>
                  <a:rPr lang="en-US" altLang="zh-TW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/>
                  <a:t>concept,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𝐷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err="1">
                        <a:latin typeface="Cambria Math"/>
                      </a:rPr>
                      <m:t>𝜃</m:t>
                    </m:r>
                    <m:r>
                      <a:rPr lang="en-US" altLang="zh-TW" i="1" dirty="0" err="1">
                        <a:latin typeface="Cambria Math"/>
                      </a:rPr>
                      <m:t>𝑖</m:t>
                    </m:r>
                    <m:r>
                      <a:rPr lang="en-US" altLang="zh-TW" i="1" dirty="0">
                        <a:latin typeface="Cambria Math"/>
                      </a:rPr>
                      <m:t> || </m:t>
                    </m:r>
                    <m:r>
                      <a:rPr lang="en-US" altLang="zh-TW" i="1" dirty="0" err="1">
                        <a:latin typeface="Cambria Math"/>
                      </a:rPr>
                      <m:t>𝜃</m:t>
                    </m:r>
                    <m:r>
                      <a:rPr lang="en-US" altLang="zh-TW" i="1" dirty="0" err="1">
                        <a:latin typeface="Cambria Math"/>
                      </a:rPr>
                      <m:t>𝑗</m:t>
                    </m:r>
                    <m:r>
                      <a:rPr lang="en-US" altLang="zh-TW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dirty="0"/>
                  <a:t>equals </a:t>
                </a:r>
                <a:r>
                  <a:rPr lang="en-US" altLang="zh-TW" dirty="0">
                    <a:solidFill>
                      <a:srgbClr val="C00000"/>
                    </a:solidFill>
                  </a:rPr>
                  <a:t>0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Use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negative KL-divergence </a:t>
                </a:r>
                <a:r>
                  <a:rPr lang="en-US" altLang="zh-TW" dirty="0"/>
                  <a:t>to measure the relatedness.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" t="-1652" r="-13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2997" y="3933056"/>
            <a:ext cx="5452995" cy="9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518" y="5445224"/>
            <a:ext cx="5308979" cy="69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5488" indent="-457200">
              <a:buFont typeface="+mj-lt"/>
              <a:buAutoNum type="arabicPeriod"/>
            </a:pPr>
            <a:r>
              <a:rPr lang="en-US" altLang="zh-TW" sz="2800" dirty="0" smtClean="0"/>
              <a:t>Data set</a:t>
            </a:r>
          </a:p>
          <a:p>
            <a:pPr marL="475488" indent="-457200">
              <a:buFont typeface="+mj-lt"/>
              <a:buAutoNum type="arabicPeriod"/>
            </a:pPr>
            <a:r>
              <a:rPr lang="en-US" altLang="zh-TW" sz="2800" dirty="0" smtClean="0"/>
              <a:t>Experimental Results</a:t>
            </a:r>
          </a:p>
          <a:p>
            <a:pPr marL="475488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4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 and Evaluation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3072 concepts</a:t>
            </a:r>
          </a:p>
          <a:p>
            <a:r>
              <a:rPr lang="en-US" altLang="zh-TW" dirty="0" smtClean="0"/>
              <a:t>39044 categories</a:t>
            </a:r>
          </a:p>
          <a:p>
            <a:r>
              <a:rPr lang="en-US" altLang="zh-TW" dirty="0" smtClean="0"/>
              <a:t>7780 relevant categories (human selected)</a:t>
            </a:r>
          </a:p>
          <a:p>
            <a:r>
              <a:rPr lang="en-US" altLang="zh-TW" dirty="0" smtClean="0"/>
              <a:t>MAP, R-precision, </a:t>
            </a:r>
            <a:r>
              <a:rPr lang="en-US" altLang="zh-TW" dirty="0" err="1" smtClean="0"/>
              <a:t>bpref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4918" y="3861048"/>
            <a:ext cx="66480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44918" y="5874739"/>
            <a:ext cx="6648005" cy="2258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Wiki3C: Context-aware Concept </a:t>
            </a:r>
            <a:r>
              <a:rPr lang="en-US" altLang="zh-TW" dirty="0"/>
              <a:t>C</a:t>
            </a:r>
            <a:r>
              <a:rPr lang="en-US" altLang="zh-TW" dirty="0" smtClean="0"/>
              <a:t>ategorization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0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5576" y="1916832"/>
            <a:ext cx="56467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6084168" y="5445224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 </a:t>
            </a:r>
            <a:r>
              <a:rPr lang="en-US" altLang="zh-TW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72816"/>
            <a:ext cx="813353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5229200"/>
            <a:ext cx="40044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6023797"/>
            <a:ext cx="4235317" cy="3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93672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0.7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8631985" y="4077072"/>
            <a:ext cx="284663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5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 </a:t>
            </a:r>
            <a:r>
              <a:rPr lang="en-US" altLang="zh-TW" sz="24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060848"/>
            <a:ext cx="8101345" cy="28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5373216"/>
            <a:ext cx="3647751" cy="6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75656" y="18761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177021" y="4332852"/>
            <a:ext cx="312689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6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0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sz="2800" dirty="0"/>
              <a:t>This paper proposes an unsupervised learning solution to the </a:t>
            </a:r>
            <a:r>
              <a:rPr lang="en-US" altLang="zh-TW" sz="2800" dirty="0" smtClean="0"/>
              <a:t>task of </a:t>
            </a:r>
            <a:r>
              <a:rPr lang="en-US" altLang="zh-TW" sz="2800" dirty="0">
                <a:solidFill>
                  <a:srgbClr val="C00000"/>
                </a:solidFill>
              </a:rPr>
              <a:t>context-aware concept categorization</a:t>
            </a:r>
            <a:r>
              <a:rPr lang="en-US" altLang="zh-TW" sz="2800" dirty="0"/>
              <a:t>, named </a:t>
            </a:r>
            <a:r>
              <a:rPr lang="en-US" altLang="zh-TW" sz="2800" dirty="0">
                <a:solidFill>
                  <a:srgbClr val="C00000"/>
                </a:solidFill>
              </a:rPr>
              <a:t>Wiki3C</a:t>
            </a:r>
            <a:r>
              <a:rPr lang="en-US" altLang="zh-TW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altLang="zh-TW" sz="2800" dirty="0"/>
              <a:t>Two </a:t>
            </a:r>
            <a:r>
              <a:rPr lang="en-US" altLang="zh-TW" sz="2800" dirty="0" smtClean="0"/>
              <a:t>strategies of </a:t>
            </a:r>
            <a:r>
              <a:rPr lang="en-US" altLang="zh-TW" sz="2800" dirty="0"/>
              <a:t>article selection are chosen to represent category</a:t>
            </a:r>
            <a:r>
              <a:rPr lang="en-US" altLang="zh-TW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altLang="zh-TW" sz="2800" dirty="0" smtClean="0"/>
              <a:t>Use </a:t>
            </a:r>
            <a:r>
              <a:rPr lang="en-US" altLang="zh-TW" sz="2800" dirty="0"/>
              <a:t>a probabilistic model to compute the semantic </a:t>
            </a:r>
            <a:r>
              <a:rPr lang="en-US" altLang="zh-TW" sz="2800" dirty="0" smtClean="0"/>
              <a:t>relatedness between </a:t>
            </a:r>
            <a:r>
              <a:rPr lang="en-US" altLang="zh-TW" sz="2800" dirty="0"/>
              <a:t>concepts</a:t>
            </a:r>
            <a:r>
              <a:rPr lang="en-US" altLang="zh-TW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altLang="zh-TW" sz="2800" dirty="0"/>
              <a:t>Experimental results prove the effectiveness </a:t>
            </a:r>
            <a:r>
              <a:rPr lang="en-US" altLang="zh-TW" sz="2800" dirty="0" smtClean="0"/>
              <a:t>of Wiki3C</a:t>
            </a:r>
            <a:r>
              <a:rPr lang="en-US" altLang="zh-TW" sz="2800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1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pref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45923"/>
              </p:ext>
            </p:extLst>
          </p:nvPr>
        </p:nvGraphicFramePr>
        <p:xfrm>
          <a:off x="1115616" y="2132856"/>
          <a:ext cx="1625625" cy="3708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1875"/>
                <a:gridCol w="541875"/>
                <a:gridCol w="541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K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G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483893"/>
            <a:ext cx="5330932" cy="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7864" y="3573016"/>
                <a:ext cx="4608512" cy="2581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𝑏𝑝𝑟𝑒𝑓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73016"/>
                <a:ext cx="4608512" cy="2581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Wikipedia is a rich human-generated knowledge base containing over 21 million articles organized into millions of categories.</a:t>
            </a:r>
          </a:p>
          <a:p>
            <a:endParaRPr lang="en-US" altLang="zh-TW" sz="1400" dirty="0"/>
          </a:p>
          <a:p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concept</a:t>
            </a:r>
            <a:r>
              <a:rPr lang="en-US" altLang="zh-TW" dirty="0" smtClean="0"/>
              <a:t> in </a:t>
            </a:r>
            <a:r>
              <a:rPr lang="en-US" altLang="zh-TW" dirty="0"/>
              <a:t>Wikipedia usually has many categories</a:t>
            </a:r>
            <a:r>
              <a:rPr lang="en-US" altLang="zh-TW" dirty="0" smtClean="0"/>
              <a:t>.</a:t>
            </a:r>
          </a:p>
          <a:p>
            <a:endParaRPr lang="en-US" altLang="zh-TW" sz="1400" dirty="0" smtClean="0"/>
          </a:p>
          <a:p>
            <a:r>
              <a:rPr lang="en-US" altLang="zh-TW" dirty="0" smtClean="0">
                <a:solidFill>
                  <a:srgbClr val="C00000"/>
                </a:solidFill>
              </a:rPr>
              <a:t>The categories </a:t>
            </a:r>
            <a:r>
              <a:rPr lang="en-US" altLang="zh-TW" dirty="0">
                <a:solidFill>
                  <a:srgbClr val="C00000"/>
                </a:solidFill>
              </a:rPr>
              <a:t>bear different importance </a:t>
            </a:r>
            <a:r>
              <a:rPr lang="en-US" altLang="zh-TW" dirty="0" smtClean="0">
                <a:solidFill>
                  <a:srgbClr val="C00000"/>
                </a:solidFill>
              </a:rPr>
              <a:t>in different </a:t>
            </a:r>
            <a:r>
              <a:rPr lang="en-US" altLang="zh-TW" dirty="0">
                <a:solidFill>
                  <a:srgbClr val="C00000"/>
                </a:solidFill>
              </a:rPr>
              <a:t>contexts.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Introduction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628800"/>
            <a:ext cx="9153879" cy="17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44" y="3933056"/>
            <a:ext cx="895678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2411760" y="2996952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491880" y="2636912"/>
            <a:ext cx="194421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403648" y="2596885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411760" y="2996952"/>
            <a:ext cx="1224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3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Introduction </a:t>
            </a:r>
            <a:r>
              <a:rPr lang="en-US" altLang="zh-TW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cont’s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Goal:</a:t>
            </a:r>
          </a:p>
          <a:p>
            <a:pPr marL="82550" indent="0">
              <a:buNone/>
            </a:pPr>
            <a:endParaRPr lang="en-US" altLang="zh-TW" dirty="0" smtClean="0"/>
          </a:p>
          <a:p>
            <a:pPr marL="82550" indent="0">
              <a:buNone/>
            </a:pPr>
            <a:r>
              <a:rPr lang="en-US" altLang="zh-TW" dirty="0" smtClean="0"/>
              <a:t>In this task, we are interested in </a:t>
            </a:r>
            <a:r>
              <a:rPr lang="en-US" altLang="zh-TW" dirty="0" smtClean="0">
                <a:solidFill>
                  <a:srgbClr val="C00000"/>
                </a:solidFill>
              </a:rPr>
              <a:t>ranking categories for a concept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to determine which categories describe it better </a:t>
            </a:r>
            <a:r>
              <a:rPr lang="en-US" altLang="zh-TW" dirty="0" smtClean="0">
                <a:solidFill>
                  <a:srgbClr val="C00000"/>
                </a:solidFill>
              </a:rPr>
              <a:t>with respect to a particular textual context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1619672" y="2674144"/>
            <a:ext cx="7359228" cy="3779192"/>
          </a:xfrm>
        </p:spPr>
        <p:txBody>
          <a:bodyPr/>
          <a:lstStyle/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800" dirty="0" smtClean="0"/>
              <a:t>Framework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800" dirty="0"/>
              <a:t>Category Ranking </a:t>
            </a:r>
            <a:endParaRPr lang="en-US" altLang="zh-TW" sz="2800" dirty="0" smtClean="0"/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800" dirty="0" smtClean="0"/>
              <a:t>Child </a:t>
            </a:r>
            <a:r>
              <a:rPr lang="en-US" altLang="zh-TW" sz="2800" dirty="0"/>
              <a:t>Article </a:t>
            </a:r>
            <a:r>
              <a:rPr lang="en-US" altLang="zh-TW" sz="2800" dirty="0" smtClean="0"/>
              <a:t>Selection</a:t>
            </a:r>
            <a:endParaRPr lang="en-US" altLang="zh-TW" sz="2800" dirty="0"/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800" dirty="0"/>
              <a:t>Split Article </a:t>
            </a:r>
            <a:r>
              <a:rPr lang="en-US" altLang="zh-TW" sz="2800" dirty="0" smtClean="0"/>
              <a:t>Selection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800" dirty="0"/>
              <a:t>Compute </a:t>
            </a:r>
            <a:r>
              <a:rPr lang="en-US" altLang="zh-TW" sz="2800" dirty="0" smtClean="0"/>
              <a:t>Relatedness</a:t>
            </a:r>
          </a:p>
          <a:p>
            <a:pPr marL="1096963" lvl="1" indent="-457200">
              <a:buFont typeface="+mj-lt"/>
              <a:buAutoNum type="arabicPeriod"/>
            </a:pPr>
            <a:r>
              <a:rPr lang="en-US" altLang="zh-TW" sz="2000" dirty="0" smtClean="0"/>
              <a:t>Basic Model</a:t>
            </a:r>
          </a:p>
          <a:p>
            <a:pPr marL="1096963" lvl="1" indent="-457200">
              <a:buFont typeface="+mj-lt"/>
              <a:buAutoNum type="arabicPeriod"/>
            </a:pPr>
            <a:r>
              <a:rPr lang="en-US" altLang="zh-TW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Probabilistic </a:t>
            </a:r>
            <a:r>
              <a:rPr lang="en-US" altLang="zh-TW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Model</a:t>
            </a:r>
            <a:endParaRPr lang="en-US" altLang="zh-TW" sz="2000" dirty="0" smtClean="0"/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Wiki3C: context-aware concept </a:t>
            </a:r>
            <a:r>
              <a:rPr lang="en-US" altLang="zh-TW" dirty="0" smtClean="0"/>
              <a:t>categorization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32856"/>
            <a:ext cx="8748464" cy="334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8736" y="476672"/>
            <a:ext cx="4884568" cy="151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55576" y="3068960"/>
            <a:ext cx="2880320" cy="2520280"/>
          </a:xfrm>
          <a:prstGeom prst="rect">
            <a:avLst/>
          </a:prstGeom>
          <a:noFill/>
          <a:ln w="5715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9" idx="2"/>
          </p:cNvCxnSpPr>
          <p:nvPr/>
        </p:nvCxnSpPr>
        <p:spPr>
          <a:xfrm>
            <a:off x="2195736" y="55892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292080" y="3085661"/>
            <a:ext cx="2880320" cy="2520280"/>
          </a:xfrm>
          <a:prstGeom prst="rect">
            <a:avLst/>
          </a:prstGeom>
          <a:noFill/>
          <a:ln w="57150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stCxn id="16" idx="2"/>
          </p:cNvCxnSpPr>
          <p:nvPr/>
        </p:nvCxnSpPr>
        <p:spPr>
          <a:xfrm>
            <a:off x="6732240" y="560594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13113" y="6165304"/>
            <a:ext cx="136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Child </a:t>
            </a:r>
            <a:r>
              <a:rPr lang="en-US" altLang="zh-TW" dirty="0" smtClean="0"/>
              <a:t>Article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098507" y="6165304"/>
            <a:ext cx="126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Split Article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949891" y="5482421"/>
            <a:ext cx="11889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Categories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71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Category Ranking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57882" y="5301208"/>
                <a:ext cx="7788275" cy="11632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 :</m:t>
                    </m:r>
                    <m:r>
                      <a:rPr lang="en-US" altLang="zh-TW" sz="2000" b="0" i="1" smtClean="0">
                        <a:latin typeface="Cambria Math"/>
                      </a:rPr>
                      <m:t>𝑡𝑎𝑟𝑔𝑒𝑡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𝑐𝑜𝑛𝑐𝑒𝑝𝑡</m:t>
                    </m:r>
                  </m:oMath>
                </a14:m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𝑐𝑜𝑛𝑡𝑒𝑥𝑡𝑢𝑎𝑙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𝑐𝑜𝑛𝑐𝑒𝑝𝑡</m:t>
                    </m:r>
                  </m:oMath>
                </a14:m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:</m:t>
                    </m:r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𝑐𝑎𝑡𝑒𝑔𝑜𝑟𝑦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882" y="5301208"/>
                <a:ext cx="7788275" cy="1163216"/>
              </a:xfrm>
              <a:blipFill rotWithShape="1">
                <a:blip r:embed="rId2"/>
                <a:stretch>
                  <a:fillRect b="-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772816"/>
            <a:ext cx="7848872" cy="9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15816" y="1772816"/>
            <a:ext cx="3312368" cy="98796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16215" y="1770523"/>
            <a:ext cx="2192965" cy="9879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27702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Contextual concepts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532577" y="280621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arget concept 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688331"/>
            <a:ext cx="6909593" cy="63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166660" y="3688331"/>
            <a:ext cx="1728191" cy="64901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26562" y="3688331"/>
            <a:ext cx="1657805" cy="6334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950635" y="438124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Child articles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75344" y="438124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Split articles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4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/>
      <p:bldP spid="13" grpId="0"/>
      <p:bldP spid="15" grpId="0" animBg="1"/>
      <p:bldP spid="16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Child Article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3" y="1528382"/>
            <a:ext cx="3744415" cy="4320480"/>
          </a:xfrm>
        </p:spPr>
        <p:txBody>
          <a:bodyPr/>
          <a:lstStyle/>
          <a:p>
            <a:r>
              <a:rPr lang="en-US" altLang="zh-TW" sz="2800" dirty="0" smtClean="0"/>
              <a:t>Use </a:t>
            </a:r>
            <a:r>
              <a:rPr lang="en-US" altLang="zh-TW" sz="2800" dirty="0">
                <a:solidFill>
                  <a:srgbClr val="C00000"/>
                </a:solidFill>
              </a:rPr>
              <a:t>K articles </a:t>
            </a:r>
            <a:r>
              <a:rPr lang="en-US" altLang="zh-TW" sz="2800" dirty="0"/>
              <a:t>with the </a:t>
            </a:r>
            <a:r>
              <a:rPr lang="en-US" altLang="zh-TW" sz="2800" dirty="0" smtClean="0">
                <a:solidFill>
                  <a:srgbClr val="C00000"/>
                </a:solidFill>
              </a:rPr>
              <a:t>highest relatedness </a:t>
            </a:r>
            <a:r>
              <a:rPr lang="en-US" altLang="zh-TW" sz="2800" dirty="0">
                <a:solidFill>
                  <a:srgbClr val="C00000"/>
                </a:solidFill>
              </a:rPr>
              <a:t>with other </a:t>
            </a:r>
            <a:r>
              <a:rPr lang="en-US" altLang="zh-TW" sz="2800" dirty="0" smtClean="0">
                <a:solidFill>
                  <a:srgbClr val="C00000"/>
                </a:solidFill>
              </a:rPr>
              <a:t>articles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in the category to represent </a:t>
            </a:r>
            <a:r>
              <a:rPr lang="en-US" altLang="zh-TW" sz="2800" dirty="0" smtClean="0"/>
              <a:t>the category.</a:t>
            </a:r>
          </a:p>
          <a:p>
            <a:pPr marL="82550" indent="0">
              <a:buNone/>
            </a:pP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53-35AD-448F-8D08-25FB8535AF3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514454"/>
            <a:ext cx="3456384" cy="533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 Update Summarization Using Incremental Hierarchical Clustering_slide</Template>
  <TotalTime>1286</TotalTime>
  <Words>584</Words>
  <Application>Microsoft Office PowerPoint</Application>
  <PresentationFormat>如螢幕大小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Cambria Math</vt:lpstr>
      <vt:lpstr>Gill Sans MT</vt:lpstr>
      <vt:lpstr>Wingdings 2</vt:lpstr>
      <vt:lpstr>夏至</vt:lpstr>
      <vt:lpstr>Wiki3C: Exploiting Wikipedia for Context-aware Concept Categorization</vt:lpstr>
      <vt:lpstr>Outline</vt:lpstr>
      <vt:lpstr>Introduction</vt:lpstr>
      <vt:lpstr>Introduction cont’s</vt:lpstr>
      <vt:lpstr>Introduction cont’s</vt:lpstr>
      <vt:lpstr>Wiki3C: context-aware concept categorization</vt:lpstr>
      <vt:lpstr>Framework</vt:lpstr>
      <vt:lpstr>Category Ranking </vt:lpstr>
      <vt:lpstr>Child Article Selection</vt:lpstr>
      <vt:lpstr>Child Article Selection cont’s</vt:lpstr>
      <vt:lpstr>Child Article Selection cont’s</vt:lpstr>
      <vt:lpstr>Split Article Selection</vt:lpstr>
      <vt:lpstr>Compute Relatedness - Basic Model </vt:lpstr>
      <vt:lpstr>Compute Relatedness cont’s - Basic Model </vt:lpstr>
      <vt:lpstr>Compute Relatedness cont’s - Probabilistic Model</vt:lpstr>
      <vt:lpstr>Compute Relatedness cont’s - Probabilistic Model</vt:lpstr>
      <vt:lpstr>Compute Relatedness cont’s - Probabilistic Model</vt:lpstr>
      <vt:lpstr>Experiments</vt:lpstr>
      <vt:lpstr>Data Set and Evaluation</vt:lpstr>
      <vt:lpstr>Experimental Results</vt:lpstr>
      <vt:lpstr>Experimental Results cont’s</vt:lpstr>
      <vt:lpstr>Experimental Results cont’s</vt:lpstr>
      <vt:lpstr>conclusion</vt:lpstr>
      <vt:lpstr>Conclusion</vt:lpstr>
      <vt:lpstr>bpref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YaYa</cp:lastModifiedBy>
  <cp:revision>69</cp:revision>
  <cp:lastPrinted>2014-03-03T10:07:39Z</cp:lastPrinted>
  <dcterms:created xsi:type="dcterms:W3CDTF">2014-03-01T05:25:20Z</dcterms:created>
  <dcterms:modified xsi:type="dcterms:W3CDTF">2014-03-04T01:35:13Z</dcterms:modified>
</cp:coreProperties>
</file>